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A9E06D-C909-4728-910F-53E1639DAE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1D0B67F-98F5-4F9E-95E7-6A01779E6A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148C736-2138-4E42-B46D-2DE883B34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0325-3881-416F-B594-505224D54D63}" type="datetimeFigureOut">
              <a:rPr lang="pt-BR" smtClean="0"/>
              <a:t>14/12/2017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FCB519-C477-41BA-8D12-A42408D0B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7C6AF03-793E-4CAD-8085-4147A584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2C141-D26A-49D5-90A5-02A832BEB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9163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FC3B16-68BB-41C7-920F-A95B6A601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0BFE5F7-28A7-4AE8-92DF-03896937DA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75B977-96C2-4641-9EF0-F7A261318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0325-3881-416F-B594-505224D54D63}" type="datetimeFigureOut">
              <a:rPr lang="pt-BR" smtClean="0"/>
              <a:t>14/12/2017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F8D8D88-F232-4AC1-8960-E3580C837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FF8743D-F813-4BEA-853C-303461E21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2C141-D26A-49D5-90A5-02A832BEB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5849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E8DC4AB-23E3-45FD-A5E6-8E3A069F50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6A6AF9F-C2DA-4387-AD4C-A32F12524F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973F45-FB56-47A7-8966-547A5A532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0325-3881-416F-B594-505224D54D63}" type="datetimeFigureOut">
              <a:rPr lang="pt-BR" smtClean="0"/>
              <a:t>14/12/2017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9391E5-EC89-442F-BB2B-361C65B91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D7F623E-1A52-41FF-ACB3-2DDC35334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2C141-D26A-49D5-90A5-02A832BEB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5010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E0374D-819E-4F64-BCFB-177E2C9A4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479DF0-4C6E-4860-9AF6-33AE92B21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6D3B04E-D33F-4731-8592-0B228F4DD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0325-3881-416F-B594-505224D54D63}" type="datetimeFigureOut">
              <a:rPr lang="pt-BR" smtClean="0"/>
              <a:t>14/12/2017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48FEE7-9B25-436C-8D34-4AF122B84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0F4F01-F35F-4CAA-AE28-A747B5569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2C141-D26A-49D5-90A5-02A832BEB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5279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23CE2A-BF29-44D7-A4A3-1CD0EAD64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9459251-65DE-46AE-98BE-C4047FACD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31B5D1A-F0BA-4318-88C7-58DF7324A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0325-3881-416F-B594-505224D54D63}" type="datetimeFigureOut">
              <a:rPr lang="pt-BR" smtClean="0"/>
              <a:t>14/12/2017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57735E-1332-4AEB-9C5D-1F8D2982C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D00114-16D0-4DAA-AC3E-C7835A578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2C141-D26A-49D5-90A5-02A832BEB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662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22229A-6E64-4B03-9B72-092EE6922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59FA00-25E5-433F-9FF6-8E463A32C0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EE7B5D6-AE42-40FF-94DD-F0FE051C6F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8CD1B80-1194-45B7-B7CE-9DF742806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0325-3881-416F-B594-505224D54D63}" type="datetimeFigureOut">
              <a:rPr lang="pt-BR" smtClean="0"/>
              <a:t>14/12/2017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791DD54-ADB5-43EA-898D-F75F0D33B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A4706D2-3319-4812-95E9-82C247402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2C141-D26A-49D5-90A5-02A832BEB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7558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23DD15-043F-400D-B869-F5C7AE19C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4B71622-C1D5-4260-B420-617D163D3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D20A5C6-3553-4BAC-AC5F-B3DBF6E64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5607323-ACAC-4996-BE10-3DC86FC5A5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F589A0B-44D4-44FF-9351-152812CED8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43F1A81-0C16-45F4-9F32-A430E8DA8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0325-3881-416F-B594-505224D54D63}" type="datetimeFigureOut">
              <a:rPr lang="pt-BR" smtClean="0"/>
              <a:t>14/12/2017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FD54096-082F-4E82-A734-7AF399F38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8CD6823-31C5-4CC8-990D-2D04F91C4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2C141-D26A-49D5-90A5-02A832BEB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6115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913C52-F995-473F-8228-D49E95DF9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444784C-D727-49C2-A5EC-5F7785E0F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0325-3881-416F-B594-505224D54D63}" type="datetimeFigureOut">
              <a:rPr lang="pt-BR" smtClean="0"/>
              <a:t>14/12/2017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F1D253B-ECE6-44C7-AA06-0BA72B103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C5F775E-765F-41EF-9B29-8B5F57533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2C141-D26A-49D5-90A5-02A832BEB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2580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BE7CB4B-3F65-4783-803C-0C6457D7A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0325-3881-416F-B594-505224D54D63}" type="datetimeFigureOut">
              <a:rPr lang="pt-BR" smtClean="0"/>
              <a:t>14/12/2017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8E16C5F-F25B-4AA6-988F-DBB76A07D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6C40462-ADFA-4515-9B15-81D544E62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2C141-D26A-49D5-90A5-02A832BEB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1460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DC700E-303E-460A-B8A2-63B2BE8C3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00678B-1D09-4177-9434-7E02981CC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6621854-5F37-408B-8524-252963F9FC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1BAD037-3437-4C33-A080-2015655D4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0325-3881-416F-B594-505224D54D63}" type="datetimeFigureOut">
              <a:rPr lang="pt-BR" smtClean="0"/>
              <a:t>14/12/2017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46B1647-EFF8-4144-B34A-5BE22EC30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26D792C-AFD3-4E38-9FA0-5FFA5828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2C141-D26A-49D5-90A5-02A832BEB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0408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3E46F7-1FFD-4AA2-839C-1A1AA22CE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6545355-419E-45AE-910B-B28349427F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BB5AE8D-6B60-43A9-ABE2-6CB648140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E712BA0-A46D-418D-A683-B6FCC0C23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0325-3881-416F-B594-505224D54D63}" type="datetimeFigureOut">
              <a:rPr lang="pt-BR" smtClean="0"/>
              <a:t>14/12/2017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DA6D81A-8036-49F0-BB53-917795F65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ABDCFC1-E16B-4801-9623-072BE681F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2C141-D26A-49D5-90A5-02A832BEB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8642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0D1510A-1BDF-4B03-B553-7F54BB8AB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F54873-C379-485D-AA47-9D4F4DBF18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F7F22C1-B55C-4BE9-AC49-A0CB2E3728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50325-3881-416F-B594-505224D54D63}" type="datetimeFigureOut">
              <a:rPr lang="pt-BR" smtClean="0"/>
              <a:t>14/12/2017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2A1C4F3-B133-48D0-BE7E-EB54F6BFF7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6C892E5-2555-4C74-B5D3-E416AB39E4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F2C141-D26A-49D5-90A5-02A832BEB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4443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mailto:rafael.Souza@proex.net.b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3AE32A14-B786-4180-BE16-02F05EB36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266" y="2307307"/>
            <a:ext cx="6077468" cy="199441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C874910-8896-4A3C-806A-3B3A909E8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0E99BF5-0827-4929-8690-00AD31D46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D7C04E98-C51A-42C4-B7B3-E4EE0AC33838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</p:spTree>
    <p:extLst>
      <p:ext uri="{BB962C8B-B14F-4D97-AF65-F5344CB8AC3E}">
        <p14:creationId xmlns:p14="http://schemas.microsoft.com/office/powerpoint/2010/main" val="2344947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Interfaces do Cidadão Auditor </a:t>
            </a:r>
            <a:r>
              <a:rPr lang="pt-BR" dirty="0" err="1">
                <a:solidFill>
                  <a:schemeClr val="tx2"/>
                </a:solidFill>
                <a:latin typeface="Nexa Bold" panose="02000000000000000000" pitchFamily="50" charset="0"/>
              </a:rPr>
              <a:t>Adm</a:t>
            </a:r>
            <a:endParaRPr lang="pt-BR" dirty="0">
              <a:solidFill>
                <a:schemeClr val="tx2"/>
              </a:solidFill>
              <a:latin typeface="Nexa Bold" panose="02000000000000000000" pitchFamily="50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27FCD3-F80B-4316-858B-E7E933228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FDDECD0-B47C-4DEA-8EC5-D0267D18B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373" y="1893941"/>
            <a:ext cx="5417450" cy="290623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5688519-85F5-4092-8A5B-D7084CC4A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635" y="1891962"/>
            <a:ext cx="5417451" cy="290623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3FB3AD48-1648-4584-8F6E-D739459CFFD2}"/>
              </a:ext>
            </a:extLst>
          </p:cNvPr>
          <p:cNvSpPr txBox="1"/>
          <p:nvPr/>
        </p:nvSpPr>
        <p:spPr>
          <a:xfrm>
            <a:off x="2077375" y="4893145"/>
            <a:ext cx="1890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Cadastro da Prefeitura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1D66394-36D6-4CB5-819A-8C95166E9ED5}"/>
              </a:ext>
            </a:extLst>
          </p:cNvPr>
          <p:cNvSpPr txBox="1"/>
          <p:nvPr/>
        </p:nvSpPr>
        <p:spPr>
          <a:xfrm>
            <a:off x="8469297" y="4940873"/>
            <a:ext cx="2175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Modelos de Documentos</a:t>
            </a:r>
          </a:p>
        </p:txBody>
      </p:sp>
    </p:spTree>
    <p:extLst>
      <p:ext uri="{BB962C8B-B14F-4D97-AF65-F5344CB8AC3E}">
        <p14:creationId xmlns:p14="http://schemas.microsoft.com/office/powerpoint/2010/main" val="772958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Interfaces do Cidadão Auditor </a:t>
            </a:r>
            <a:r>
              <a:rPr lang="pt-BR" dirty="0" err="1">
                <a:solidFill>
                  <a:schemeClr val="tx2"/>
                </a:solidFill>
                <a:latin typeface="Nexa Bold" panose="02000000000000000000" pitchFamily="50" charset="0"/>
              </a:rPr>
              <a:t>Adm</a:t>
            </a:r>
            <a:endParaRPr lang="pt-BR" dirty="0">
              <a:solidFill>
                <a:schemeClr val="tx2"/>
              </a:solidFill>
              <a:latin typeface="Nexa Bold" panose="02000000000000000000" pitchFamily="50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27FCD3-F80B-4316-858B-E7E933228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A1C3C60-B742-4262-A382-B9EB6CAF2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28" y="1913497"/>
            <a:ext cx="5417451" cy="290623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BDD1CE7-56FF-4048-9903-9F3615731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4777" y="1913497"/>
            <a:ext cx="5417451" cy="290623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8A1ADCB-648F-48BB-ABC9-9970E159B6FD}"/>
              </a:ext>
            </a:extLst>
          </p:cNvPr>
          <p:cNvSpPr txBox="1"/>
          <p:nvPr/>
        </p:nvSpPr>
        <p:spPr>
          <a:xfrm>
            <a:off x="1074198" y="4893145"/>
            <a:ext cx="2796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Encaminhar Ocorrências em Massa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DCD3B5B-3C48-45C6-B7E2-24C88A72E10E}"/>
              </a:ext>
            </a:extLst>
          </p:cNvPr>
          <p:cNvSpPr txBox="1"/>
          <p:nvPr/>
        </p:nvSpPr>
        <p:spPr>
          <a:xfrm>
            <a:off x="7288567" y="4904043"/>
            <a:ext cx="2468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Finalizar Ocorrências em Massa</a:t>
            </a:r>
          </a:p>
        </p:txBody>
      </p:sp>
    </p:spTree>
    <p:extLst>
      <p:ext uri="{BB962C8B-B14F-4D97-AF65-F5344CB8AC3E}">
        <p14:creationId xmlns:p14="http://schemas.microsoft.com/office/powerpoint/2010/main" val="645825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Interfaces do Cidadão Auditor </a:t>
            </a:r>
            <a:r>
              <a:rPr lang="pt-BR" dirty="0" err="1">
                <a:solidFill>
                  <a:schemeClr val="tx2"/>
                </a:solidFill>
                <a:latin typeface="Nexa Bold" panose="02000000000000000000" pitchFamily="50" charset="0"/>
              </a:rPr>
              <a:t>Adm</a:t>
            </a:r>
            <a:endParaRPr lang="pt-BR" dirty="0">
              <a:solidFill>
                <a:schemeClr val="tx2"/>
              </a:solidFill>
              <a:latin typeface="Nexa Bold" panose="02000000000000000000" pitchFamily="50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27FCD3-F80B-4316-858B-E7E933228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C469BA0-2A47-4F8A-A78D-091BBBC2A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107" y="1913496"/>
            <a:ext cx="5417451" cy="290623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0C036C9-1150-470C-BDF9-97A07B39C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913496"/>
            <a:ext cx="5652373" cy="303226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F03AC96-E026-4BB0-AB44-39FEF11A628F}"/>
              </a:ext>
            </a:extLst>
          </p:cNvPr>
          <p:cNvSpPr txBox="1"/>
          <p:nvPr/>
        </p:nvSpPr>
        <p:spPr>
          <a:xfrm>
            <a:off x="1819923" y="4893145"/>
            <a:ext cx="1447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Minhas Tarefas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4E87FCD-DC45-4F3C-BA52-06B86DFA136A}"/>
              </a:ext>
            </a:extLst>
          </p:cNvPr>
          <p:cNvSpPr txBox="1"/>
          <p:nvPr/>
        </p:nvSpPr>
        <p:spPr>
          <a:xfrm>
            <a:off x="8327381" y="4999473"/>
            <a:ext cx="213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Mapa de Ocorrências</a:t>
            </a:r>
          </a:p>
        </p:txBody>
      </p:sp>
    </p:spTree>
    <p:extLst>
      <p:ext uri="{BB962C8B-B14F-4D97-AF65-F5344CB8AC3E}">
        <p14:creationId xmlns:p14="http://schemas.microsoft.com/office/powerpoint/2010/main" val="786693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Interfaces do Cidadão Auditor </a:t>
            </a:r>
            <a:r>
              <a:rPr lang="pt-BR" dirty="0" err="1">
                <a:solidFill>
                  <a:schemeClr val="tx2"/>
                </a:solidFill>
                <a:latin typeface="Nexa Bold" panose="02000000000000000000" pitchFamily="50" charset="0"/>
              </a:rPr>
              <a:t>Adm</a:t>
            </a:r>
            <a:endParaRPr lang="pt-BR" dirty="0">
              <a:solidFill>
                <a:schemeClr val="tx2"/>
              </a:solidFill>
              <a:latin typeface="Nexa Bold" panose="02000000000000000000" pitchFamily="50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27FCD3-F80B-4316-858B-E7E933228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D729419-9D9B-4E2A-ABBA-12C5C5320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50" y="1897276"/>
            <a:ext cx="5652371" cy="303226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14FEF3F-00F2-46D4-AC84-34EBD0A2A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246" y="1897276"/>
            <a:ext cx="5652372" cy="303226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ECC89556-0B4B-4A99-B5D4-6FFDFB57F248}"/>
              </a:ext>
            </a:extLst>
          </p:cNvPr>
          <p:cNvSpPr txBox="1"/>
          <p:nvPr/>
        </p:nvSpPr>
        <p:spPr>
          <a:xfrm>
            <a:off x="1495148" y="5021008"/>
            <a:ext cx="2428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Mapa de Calor das Ocorrências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34C8AE0-6FCD-4F28-B721-91D4C4CF5A3B}"/>
              </a:ext>
            </a:extLst>
          </p:cNvPr>
          <p:cNvSpPr txBox="1"/>
          <p:nvPr/>
        </p:nvSpPr>
        <p:spPr>
          <a:xfrm>
            <a:off x="7643674" y="5087772"/>
            <a:ext cx="2639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Gráfico de Ocorrências em Barras</a:t>
            </a:r>
          </a:p>
        </p:txBody>
      </p:sp>
    </p:spTree>
    <p:extLst>
      <p:ext uri="{BB962C8B-B14F-4D97-AF65-F5344CB8AC3E}">
        <p14:creationId xmlns:p14="http://schemas.microsoft.com/office/powerpoint/2010/main" val="1420591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Interfaces do Cidadão Auditor </a:t>
            </a:r>
            <a:r>
              <a:rPr lang="pt-BR" dirty="0" err="1">
                <a:solidFill>
                  <a:schemeClr val="tx2"/>
                </a:solidFill>
                <a:latin typeface="Nexa Bold" panose="02000000000000000000" pitchFamily="50" charset="0"/>
              </a:rPr>
              <a:t>Adm</a:t>
            </a:r>
            <a:endParaRPr lang="pt-BR" dirty="0">
              <a:solidFill>
                <a:schemeClr val="tx2"/>
              </a:solidFill>
              <a:latin typeface="Nexa Bold" panose="02000000000000000000" pitchFamily="50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27FCD3-F80B-4316-858B-E7E933228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AABBC04-7CB2-4669-8233-94D1FF9A8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844" y="1848921"/>
            <a:ext cx="5485767" cy="29428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2833523-B56D-4BA7-8E2E-ACFA1A821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390" y="1848921"/>
            <a:ext cx="5324259" cy="294288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53F0EC2-C896-47AE-B6EA-2324B31B1A5A}"/>
              </a:ext>
            </a:extLst>
          </p:cNvPr>
          <p:cNvSpPr txBox="1"/>
          <p:nvPr/>
        </p:nvSpPr>
        <p:spPr>
          <a:xfrm>
            <a:off x="1572768" y="5021008"/>
            <a:ext cx="2639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Gráfico de Ocorrências em Pizza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992D6DE-F554-4809-B561-5249F74C0490}"/>
              </a:ext>
            </a:extLst>
          </p:cNvPr>
          <p:cNvSpPr txBox="1"/>
          <p:nvPr/>
        </p:nvSpPr>
        <p:spPr>
          <a:xfrm>
            <a:off x="7643674" y="5087772"/>
            <a:ext cx="2639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Gráfico de Ocorrências em Linhas</a:t>
            </a:r>
          </a:p>
        </p:txBody>
      </p:sp>
    </p:spTree>
    <p:extLst>
      <p:ext uri="{BB962C8B-B14F-4D97-AF65-F5344CB8AC3E}">
        <p14:creationId xmlns:p14="http://schemas.microsoft.com/office/powerpoint/2010/main" val="2540981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Interfaces do Cidadão Auditor </a:t>
            </a:r>
            <a:r>
              <a:rPr lang="pt-BR" dirty="0" err="1">
                <a:solidFill>
                  <a:schemeClr val="tx2"/>
                </a:solidFill>
                <a:latin typeface="Nexa Bold" panose="02000000000000000000" pitchFamily="50" charset="0"/>
              </a:rPr>
              <a:t>Adm</a:t>
            </a:r>
            <a:endParaRPr lang="pt-BR" dirty="0">
              <a:solidFill>
                <a:schemeClr val="tx2"/>
              </a:solidFill>
              <a:latin typeface="Nexa Bold" panose="02000000000000000000" pitchFamily="50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27FCD3-F80B-4316-858B-E7E933228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B059E1F-3765-4CE9-B1A0-107D10811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41" y="1848920"/>
            <a:ext cx="5485768" cy="294288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59CE465-3015-4CC6-BC8D-EEB02A587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836987"/>
            <a:ext cx="5485770" cy="294288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3D88EE4-5CA2-45F9-B740-7E28DE4BD6C3}"/>
              </a:ext>
            </a:extLst>
          </p:cNvPr>
          <p:cNvSpPr txBox="1"/>
          <p:nvPr/>
        </p:nvSpPr>
        <p:spPr>
          <a:xfrm>
            <a:off x="7643674" y="5087772"/>
            <a:ext cx="2639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Totalizadores por Secretaria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A5D760C-4912-4434-A1FD-97DEBBDD1E67}"/>
              </a:ext>
            </a:extLst>
          </p:cNvPr>
          <p:cNvSpPr txBox="1"/>
          <p:nvPr/>
        </p:nvSpPr>
        <p:spPr>
          <a:xfrm>
            <a:off x="1572768" y="5060539"/>
            <a:ext cx="2639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Totalizadores por Tipo</a:t>
            </a:r>
          </a:p>
        </p:txBody>
      </p:sp>
    </p:spTree>
    <p:extLst>
      <p:ext uri="{BB962C8B-B14F-4D97-AF65-F5344CB8AC3E}">
        <p14:creationId xmlns:p14="http://schemas.microsoft.com/office/powerpoint/2010/main" val="2726942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Proposta Comercial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F0C7D1-7F36-4B95-BFBE-8AA0E6E49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6817"/>
            <a:ext cx="10515600" cy="392277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Implantação:</a:t>
            </a:r>
          </a:p>
          <a:p>
            <a:pPr lvl="1"/>
            <a:r>
              <a:rPr lang="pt-BR" dirty="0"/>
              <a:t>Preparação do ambiente online e cadastros;</a:t>
            </a:r>
          </a:p>
          <a:p>
            <a:pPr lvl="1"/>
            <a:r>
              <a:rPr lang="pt-BR" dirty="0"/>
              <a:t>Treinamento dos usuários do Cidadão Auditor </a:t>
            </a:r>
            <a:r>
              <a:rPr lang="pt-BR" dirty="0" err="1"/>
              <a:t>Adm</a:t>
            </a:r>
            <a:r>
              <a:rPr lang="pt-BR" dirty="0"/>
              <a:t>;</a:t>
            </a:r>
          </a:p>
          <a:p>
            <a:pPr lvl="1"/>
            <a:r>
              <a:rPr lang="pt-BR" dirty="0"/>
              <a:t>Divulgação em mídias sociais, rádio, panfletagem, outdoor;</a:t>
            </a:r>
          </a:p>
          <a:p>
            <a:pPr lvl="1"/>
            <a:endParaRPr lang="pt-BR" dirty="0"/>
          </a:p>
          <a:p>
            <a:pPr marL="457200" lvl="1" indent="0">
              <a:buNone/>
            </a:pPr>
            <a:r>
              <a:rPr lang="pt-BR" dirty="0"/>
              <a:t>Valor do Investimento: R$ 8.000,00 (pagamento único)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89A0E52-F2C7-476E-AA52-17CF2F4A6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865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Proposta Comercial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F0C7D1-7F36-4B95-BFBE-8AA0E6E49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6817"/>
            <a:ext cx="10515600" cy="392277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Manutenção, suporte e novas implementações:</a:t>
            </a:r>
          </a:p>
          <a:p>
            <a:pPr lvl="1"/>
            <a:r>
              <a:rPr lang="pt-BR" dirty="0"/>
              <a:t>Manutenção online do sistema gestor;</a:t>
            </a:r>
          </a:p>
          <a:p>
            <a:pPr lvl="1"/>
            <a:r>
              <a:rPr lang="pt-BR" dirty="0"/>
              <a:t>Suporte aos usuários do sistema;</a:t>
            </a:r>
          </a:p>
          <a:p>
            <a:pPr lvl="1"/>
            <a:r>
              <a:rPr lang="pt-BR" dirty="0"/>
              <a:t>Correção de possíveis </a:t>
            </a:r>
            <a:r>
              <a:rPr lang="pt-BR" dirty="0" err="1"/>
              <a:t>bug´s</a:t>
            </a:r>
            <a:r>
              <a:rPr lang="pt-BR" dirty="0"/>
              <a:t>;</a:t>
            </a:r>
          </a:p>
          <a:p>
            <a:pPr lvl="1"/>
            <a:r>
              <a:rPr lang="pt-BR" dirty="0"/>
              <a:t>Implementações de novos recursos/relatórios de acordo com a demanda;</a:t>
            </a:r>
          </a:p>
          <a:p>
            <a:pPr lvl="1"/>
            <a:endParaRPr lang="pt-BR" dirty="0"/>
          </a:p>
          <a:p>
            <a:pPr marL="457200" lvl="1" indent="0">
              <a:buNone/>
            </a:pPr>
            <a:r>
              <a:rPr lang="pt-BR" dirty="0"/>
              <a:t>Valor do Investimento: R$ 6.000,00 (pagamento mensal)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89A0E52-F2C7-476E-AA52-17CF2F4A6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42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Proposta Comercial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F0C7D1-7F36-4B95-BFBE-8AA0E6E49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6817"/>
            <a:ext cx="10515600" cy="392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15000" dirty="0">
                <a:solidFill>
                  <a:srgbClr val="FF0000"/>
                </a:solidFill>
              </a:rPr>
              <a:t>50%</a:t>
            </a:r>
            <a:r>
              <a:rPr lang="pt-BR" dirty="0">
                <a:solidFill>
                  <a:srgbClr val="FF0000"/>
                </a:solidFill>
              </a:rPr>
              <a:t> de desconto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Implantação: R$ 4.000,00 (pagamento único)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Manutenção: R$ 3.000,00 (pagamento mensal)</a:t>
            </a:r>
          </a:p>
          <a:p>
            <a:pPr marL="0" indent="0" algn="ctr">
              <a:buNone/>
            </a:pPr>
            <a:endParaRPr lang="pt-BR" sz="15000" dirty="0">
              <a:solidFill>
                <a:srgbClr val="FF0000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89A0E52-F2C7-476E-AA52-17CF2F4A6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643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Obrigado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F0C7D1-7F36-4B95-BFBE-8AA0E6E49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6817"/>
            <a:ext cx="10515600" cy="392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Rafael Augusto Reis de Souza</a:t>
            </a:r>
          </a:p>
          <a:p>
            <a:pPr marL="0" indent="0" algn="ctr">
              <a:buNone/>
            </a:pPr>
            <a:r>
              <a:rPr lang="pt-BR" dirty="0">
                <a:solidFill>
                  <a:srgbClr val="FF0000"/>
                </a:solidFill>
              </a:rPr>
              <a:t>PROEX – Desenvolvimentos </a:t>
            </a:r>
          </a:p>
          <a:p>
            <a:pPr marL="0" indent="0" algn="ctr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dirty="0">
                <a:hlinkClick r:id="rId2"/>
              </a:rPr>
              <a:t>rafael.souza@proex.net.br</a:t>
            </a:r>
            <a:endParaRPr lang="pt-BR" dirty="0"/>
          </a:p>
          <a:p>
            <a:pPr marL="0" indent="0" algn="ctr">
              <a:buNone/>
            </a:pPr>
            <a:r>
              <a:rPr lang="pt-BR" dirty="0"/>
              <a:t>(37) 9.9801-4265 </a:t>
            </a:r>
            <a:r>
              <a:rPr lang="pt-BR"/>
              <a:t>(vivo)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89A0E52-F2C7-476E-AA52-17CF2F4A6D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42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Proex Desenvolvimentos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F0C7D1-7F36-4B95-BFBE-8AA0E6E49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6817"/>
            <a:ext cx="10515600" cy="3922776"/>
          </a:xfrm>
        </p:spPr>
        <p:txBody>
          <a:bodyPr>
            <a:normAutofit fontScale="92500"/>
          </a:bodyPr>
          <a:lstStyle/>
          <a:p>
            <a:r>
              <a:rPr lang="pt-BR" dirty="0"/>
              <a:t>Com atuação no mercado de desenvolvimento de sistemas desde 2007, a Proex Desenvolvimentos teve o início de suas atividades no ano de 2012, focada no desenvolvimento de web sites e na prestação de serviços de desenvolvimento de sistemas nas mais diversas áreas de atuação</a:t>
            </a:r>
          </a:p>
          <a:p>
            <a:pPr lvl="1"/>
            <a:r>
              <a:rPr lang="pt-BR" dirty="0"/>
              <a:t>Sistemas de Gestão Comercial;</a:t>
            </a:r>
          </a:p>
          <a:p>
            <a:pPr lvl="1"/>
            <a:r>
              <a:rPr lang="pt-BR" dirty="0"/>
              <a:t>Sistema de Gestão de Garantias do BNDES;</a:t>
            </a:r>
          </a:p>
          <a:p>
            <a:pPr lvl="1"/>
            <a:r>
              <a:rPr lang="pt-BR" dirty="0"/>
              <a:t>Sistema de Recadastramento Imobiliário para gestão pública;</a:t>
            </a:r>
          </a:p>
          <a:p>
            <a:r>
              <a:rPr lang="pt-BR" dirty="0"/>
              <a:t>Em 2017, surgiu a ideia da criação do aplicativo Cidadão Auditor, trabalhando em conjunto com o sistema de gestão Cidadão Auditor Adm.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4653864-B5C5-4E25-9B05-F68741C43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705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O que é o Cidadão Auditor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F0C7D1-7F36-4B95-BFBE-8AA0E6E49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6817"/>
            <a:ext cx="10515600" cy="3922776"/>
          </a:xfrm>
        </p:spPr>
        <p:txBody>
          <a:bodyPr/>
          <a:lstStyle/>
          <a:p>
            <a:r>
              <a:rPr lang="pt-BR" dirty="0"/>
              <a:t>O Cidadão Auditor é um aplicativo de envio de Ocorrências, Sugestões e Denúncias;</a:t>
            </a:r>
          </a:p>
          <a:p>
            <a:r>
              <a:rPr lang="pt-BR" dirty="0"/>
              <a:t>Através dele o cidadão passa a ter um canal de comunicação direto com a prefeitura.</a:t>
            </a:r>
          </a:p>
          <a:p>
            <a:r>
              <a:rPr lang="pt-BR" dirty="0"/>
              <a:t>Ocorrências são criados pela população, fazendo com que a administração da cidade tenha mais facilidade no direcionamento de suas ações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C270F77-EEF2-475C-AA99-0759B3A35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41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Benefícios para o cidadão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F0C7D1-7F36-4B95-BFBE-8AA0E6E49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6817"/>
            <a:ext cx="10515600" cy="3922776"/>
          </a:xfrm>
        </p:spPr>
        <p:txBody>
          <a:bodyPr/>
          <a:lstStyle/>
          <a:p>
            <a:r>
              <a:rPr lang="pt-BR" dirty="0"/>
              <a:t>Criação de uma administração participativa;</a:t>
            </a:r>
          </a:p>
          <a:p>
            <a:r>
              <a:rPr lang="pt-BR" dirty="0"/>
              <a:t>Ferramenta moderna e intuitiva;</a:t>
            </a:r>
          </a:p>
          <a:p>
            <a:r>
              <a:rPr lang="pt-BR" dirty="0"/>
              <a:t>Acessível a praticamente toda a população;</a:t>
            </a:r>
          </a:p>
          <a:p>
            <a:r>
              <a:rPr lang="pt-BR" dirty="0"/>
              <a:t>Presença no principal meio de comunicação: o celular;</a:t>
            </a:r>
          </a:p>
          <a:p>
            <a:r>
              <a:rPr lang="pt-BR" dirty="0"/>
              <a:t>Canal direto para comunicação entre o cidadão e a prefeitura;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89A0E52-F2C7-476E-AA52-17CF2F4A6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66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Interfaces do Aplicativo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A6CE2372-974A-4BD6-8CFB-92A35ED58C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128" y="1606495"/>
            <a:ext cx="2120241" cy="3922712"/>
          </a:xfr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27FCD3-F80B-4316-858B-E7E9332288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AE8C2DB7-8B3D-4B1C-99EB-C8577C7CF2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681" y="1606495"/>
            <a:ext cx="2120241" cy="3922713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39806E9F-C8DA-46BC-B68F-B232D3939A28}"/>
              </a:ext>
            </a:extLst>
          </p:cNvPr>
          <p:cNvSpPr txBox="1"/>
          <p:nvPr/>
        </p:nvSpPr>
        <p:spPr>
          <a:xfrm>
            <a:off x="2050536" y="5601635"/>
            <a:ext cx="606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Inicial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D9C01BC-E4D6-4C14-84A2-D0A01490C6C8}"/>
              </a:ext>
            </a:extLst>
          </p:cNvPr>
          <p:cNvSpPr txBox="1"/>
          <p:nvPr/>
        </p:nvSpPr>
        <p:spPr>
          <a:xfrm>
            <a:off x="4496328" y="5601635"/>
            <a:ext cx="606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Menu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BC84CE7A-FBA4-4A09-93AB-12703B8037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181" y="1606495"/>
            <a:ext cx="2120241" cy="3926963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56C75324-FAE6-4386-89EA-3FCB5BF740AF}"/>
              </a:ext>
            </a:extLst>
          </p:cNvPr>
          <p:cNvSpPr txBox="1"/>
          <p:nvPr/>
        </p:nvSpPr>
        <p:spPr>
          <a:xfrm>
            <a:off x="6299167" y="5601635"/>
            <a:ext cx="1752016" cy="279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Mapa de Ocorrências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8973ECA7-EA4B-4F2B-99EB-B09D23C20A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080" y="1606496"/>
            <a:ext cx="2211274" cy="3922712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E0279A41-D572-4F3B-B539-39802269F452}"/>
              </a:ext>
            </a:extLst>
          </p:cNvPr>
          <p:cNvSpPr txBox="1"/>
          <p:nvPr/>
        </p:nvSpPr>
        <p:spPr>
          <a:xfrm>
            <a:off x="8733709" y="5601635"/>
            <a:ext cx="1752016" cy="279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Lista de Ocorrências</a:t>
            </a:r>
          </a:p>
        </p:txBody>
      </p:sp>
    </p:spTree>
    <p:extLst>
      <p:ext uri="{BB962C8B-B14F-4D97-AF65-F5344CB8AC3E}">
        <p14:creationId xmlns:p14="http://schemas.microsoft.com/office/powerpoint/2010/main" val="403775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Interfaces do Aplicativo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27FCD3-F80B-4316-858B-E7E933228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39806E9F-C8DA-46BC-B68F-B232D3939A28}"/>
              </a:ext>
            </a:extLst>
          </p:cNvPr>
          <p:cNvSpPr txBox="1"/>
          <p:nvPr/>
        </p:nvSpPr>
        <p:spPr>
          <a:xfrm>
            <a:off x="1491449" y="5601635"/>
            <a:ext cx="1384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Nova Ocorrência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D9C01BC-E4D6-4C14-84A2-D0A01490C6C8}"/>
              </a:ext>
            </a:extLst>
          </p:cNvPr>
          <p:cNvSpPr txBox="1"/>
          <p:nvPr/>
        </p:nvSpPr>
        <p:spPr>
          <a:xfrm>
            <a:off x="4110362" y="5601635"/>
            <a:ext cx="992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Sugestões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6C75324-FAE6-4386-89EA-3FCB5BF740AF}"/>
              </a:ext>
            </a:extLst>
          </p:cNvPr>
          <p:cNvSpPr txBox="1"/>
          <p:nvPr/>
        </p:nvSpPr>
        <p:spPr>
          <a:xfrm>
            <a:off x="6592272" y="5601635"/>
            <a:ext cx="992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Denúncias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0279A41-D572-4F3B-B539-39802269F452}"/>
              </a:ext>
            </a:extLst>
          </p:cNvPr>
          <p:cNvSpPr txBox="1"/>
          <p:nvPr/>
        </p:nvSpPr>
        <p:spPr>
          <a:xfrm>
            <a:off x="9187518" y="5601635"/>
            <a:ext cx="1138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Cadastro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F691876-D2AA-4246-B200-A9E61B1E0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869" y="1544060"/>
            <a:ext cx="2135257" cy="396119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5BF679D-154E-4966-AF54-F9DD5BF8BA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237" y="1544060"/>
            <a:ext cx="2135257" cy="3961196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33D51474-7484-47EC-B961-E53AF4FCF6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589" y="1544060"/>
            <a:ext cx="2135257" cy="3961196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5BFD4ADA-EA0E-457A-BE4F-07F2AC0CBE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371" y="1544060"/>
            <a:ext cx="2135257" cy="396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63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Benefícios para o Prefeitura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F0C7D1-7F36-4B95-BFBE-8AA0E6E49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6817"/>
            <a:ext cx="10515600" cy="3922776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Controle total sobre todas as ocorrências;</a:t>
            </a:r>
          </a:p>
          <a:p>
            <a:r>
              <a:rPr lang="pt-BR" dirty="0"/>
              <a:t>Criação de “Categorias” e “Tipos de Ocorrência” de forma personalizada;</a:t>
            </a:r>
          </a:p>
          <a:p>
            <a:r>
              <a:rPr lang="pt-BR" dirty="0"/>
              <a:t>Relatórios gerenciais;</a:t>
            </a:r>
          </a:p>
          <a:p>
            <a:r>
              <a:rPr lang="pt-BR" dirty="0"/>
              <a:t>Comunicação do andamento da ocorrência via e-mail de forma automática (tanto o cidadão quanto a secretaria responsável pela ocorrência recebem diretamente no seu e-mail um comunicado do andamento da ocorrência);</a:t>
            </a:r>
          </a:p>
          <a:p>
            <a:r>
              <a:rPr lang="pt-BR" dirty="0"/>
              <a:t>Visualização das ocorrências no Google </a:t>
            </a:r>
            <a:r>
              <a:rPr lang="pt-BR" dirty="0" err="1"/>
              <a:t>Maps</a:t>
            </a:r>
            <a:r>
              <a:rPr lang="pt-BR" dirty="0"/>
              <a:t> (mapa com marcadores e mapa de calor);</a:t>
            </a:r>
          </a:p>
          <a:p>
            <a:r>
              <a:rPr lang="pt-BR" dirty="0"/>
              <a:t>Auxilio na tomada de decisões;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89A0E52-F2C7-476E-AA52-17CF2F4A6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Interfaces do Cidadão Auditor </a:t>
            </a:r>
            <a:r>
              <a:rPr lang="pt-BR" dirty="0" err="1">
                <a:solidFill>
                  <a:schemeClr val="tx2"/>
                </a:solidFill>
                <a:latin typeface="Nexa Bold" panose="02000000000000000000" pitchFamily="50" charset="0"/>
              </a:rPr>
              <a:t>Adm</a:t>
            </a:r>
            <a:endParaRPr lang="pt-BR" dirty="0">
              <a:solidFill>
                <a:schemeClr val="tx2"/>
              </a:solidFill>
              <a:latin typeface="Nexa Bold" panose="02000000000000000000" pitchFamily="50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27FCD3-F80B-4316-858B-E7E933228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0E09E5A-4BAF-4ABD-82F5-71E7952AB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72" y="2104008"/>
            <a:ext cx="4945056" cy="265281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30A56AC-A349-41AA-A2AF-7D8C6D66E5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55755"/>
            <a:ext cx="5035002" cy="2701069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833DD4A9-A437-45A9-9D09-5051A83BC373}"/>
              </a:ext>
            </a:extLst>
          </p:cNvPr>
          <p:cNvSpPr txBox="1"/>
          <p:nvPr/>
        </p:nvSpPr>
        <p:spPr>
          <a:xfrm>
            <a:off x="2077375" y="4893145"/>
            <a:ext cx="11896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Tela Principal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2E26F2B-3AAA-4349-8CD6-539D442F0BF5}"/>
              </a:ext>
            </a:extLst>
          </p:cNvPr>
          <p:cNvSpPr txBox="1"/>
          <p:nvPr/>
        </p:nvSpPr>
        <p:spPr>
          <a:xfrm>
            <a:off x="7921043" y="5031644"/>
            <a:ext cx="1995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Listagem de  Ocorrências</a:t>
            </a:r>
          </a:p>
        </p:txBody>
      </p:sp>
    </p:spTree>
    <p:extLst>
      <p:ext uri="{BB962C8B-B14F-4D97-AF65-F5344CB8AC3E}">
        <p14:creationId xmlns:p14="http://schemas.microsoft.com/office/powerpoint/2010/main" val="2498290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Interfaces do Cidadão Auditor </a:t>
            </a:r>
            <a:r>
              <a:rPr lang="pt-BR" dirty="0" err="1">
                <a:solidFill>
                  <a:schemeClr val="tx2"/>
                </a:solidFill>
                <a:latin typeface="Nexa Bold" panose="02000000000000000000" pitchFamily="50" charset="0"/>
              </a:rPr>
              <a:t>Adm</a:t>
            </a:r>
            <a:endParaRPr lang="pt-BR" dirty="0">
              <a:solidFill>
                <a:schemeClr val="tx2"/>
              </a:solidFill>
              <a:latin typeface="Nexa Bold" panose="02000000000000000000" pitchFamily="50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27FCD3-F80B-4316-858B-E7E933228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E36D889-D32C-459C-873E-F636BCFF6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51" y="2049034"/>
            <a:ext cx="5144727" cy="275993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E611B35-1AB9-47A7-8629-935226414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902730"/>
            <a:ext cx="5417450" cy="290623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A5BE246-D747-4E1C-B5F3-BB7C95E3B34F}"/>
              </a:ext>
            </a:extLst>
          </p:cNvPr>
          <p:cNvSpPr txBox="1"/>
          <p:nvPr/>
        </p:nvSpPr>
        <p:spPr>
          <a:xfrm>
            <a:off x="2077374" y="4893145"/>
            <a:ext cx="2006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Cadastro de Secretarias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544EC11-6689-407C-A153-5F72915FD255}"/>
              </a:ext>
            </a:extLst>
          </p:cNvPr>
          <p:cNvSpPr txBox="1"/>
          <p:nvPr/>
        </p:nvSpPr>
        <p:spPr>
          <a:xfrm>
            <a:off x="7370981" y="4988295"/>
            <a:ext cx="2867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Manutenção de Tipos de Ocorrências</a:t>
            </a:r>
          </a:p>
        </p:txBody>
      </p:sp>
    </p:spTree>
    <p:extLst>
      <p:ext uri="{BB962C8B-B14F-4D97-AF65-F5344CB8AC3E}">
        <p14:creationId xmlns:p14="http://schemas.microsoft.com/office/powerpoint/2010/main" val="38874803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1691</TotalTime>
  <Words>668</Words>
  <Application>Microsoft Office PowerPoint</Application>
  <PresentationFormat>Widescreen</PresentationFormat>
  <Paragraphs>101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Nexa Bold</vt:lpstr>
      <vt:lpstr>Tema do Office</vt:lpstr>
      <vt:lpstr>Apresentação do PowerPoint</vt:lpstr>
      <vt:lpstr>Proex Desenvolvimentos</vt:lpstr>
      <vt:lpstr>O que é o Cidadão Auditor</vt:lpstr>
      <vt:lpstr>Benefícios para o cidadão</vt:lpstr>
      <vt:lpstr>Interfaces do Aplicativo</vt:lpstr>
      <vt:lpstr>Interfaces do Aplicativo</vt:lpstr>
      <vt:lpstr>Benefícios para o Prefeitura</vt:lpstr>
      <vt:lpstr>Interfaces do Cidadão Auditor Adm</vt:lpstr>
      <vt:lpstr>Interfaces do Cidadão Auditor Adm</vt:lpstr>
      <vt:lpstr>Interfaces do Cidadão Auditor Adm</vt:lpstr>
      <vt:lpstr>Interfaces do Cidadão Auditor Adm</vt:lpstr>
      <vt:lpstr>Interfaces do Cidadão Auditor Adm</vt:lpstr>
      <vt:lpstr>Interfaces do Cidadão Auditor Adm</vt:lpstr>
      <vt:lpstr>Interfaces do Cidadão Auditor Adm</vt:lpstr>
      <vt:lpstr>Interfaces do Cidadão Auditor Adm</vt:lpstr>
      <vt:lpstr>Proposta Comercial</vt:lpstr>
      <vt:lpstr>Proposta Comercial</vt:lpstr>
      <vt:lpstr>Proposta Comercial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Rafael Souza</dc:creator>
  <cp:lastModifiedBy>Rafael Souza</cp:lastModifiedBy>
  <cp:revision>18</cp:revision>
  <dcterms:created xsi:type="dcterms:W3CDTF">2017-12-11T18:50:59Z</dcterms:created>
  <dcterms:modified xsi:type="dcterms:W3CDTF">2017-12-14T19:08:49Z</dcterms:modified>
</cp:coreProperties>
</file>